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6" r:id="rId7"/>
    <p:sldId id="269" r:id="rId8"/>
    <p:sldId id="270" r:id="rId9"/>
    <p:sldId id="268" r:id="rId10"/>
    <p:sldId id="274" r:id="rId11"/>
    <p:sldId id="264" r:id="rId12"/>
    <p:sldId id="265" r:id="rId13"/>
    <p:sldId id="273" r:id="rId14"/>
    <p:sldId id="27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51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1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27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87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39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11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02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33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42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77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3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60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08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17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5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97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8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9" y="1268760"/>
            <a:ext cx="6624736" cy="2782076"/>
          </a:xfrm>
        </p:spPr>
        <p:txBody>
          <a:bodyPr/>
          <a:lstStyle/>
          <a:p>
            <a:r>
              <a:rPr lang="fi-FI" dirty="0"/>
              <a:t>Leikkaushaava-infektioiden syntyyn vaikuttavia asioita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LL Jere Saarijärvi</a:t>
            </a:r>
          </a:p>
          <a:p>
            <a:r>
              <a:rPr lang="fi-FI" dirty="0"/>
              <a:t>Sis.el, inf.eval</a:t>
            </a:r>
          </a:p>
          <a:p>
            <a:r>
              <a:rPr lang="fi-FI" dirty="0"/>
              <a:t>9.10.2024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Content Placeholder 4" descr="Stages-of-Healing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38299"/>
            <a:ext cx="6696744" cy="5992592"/>
          </a:xfrm>
        </p:spPr>
      </p:pic>
      <p:sp>
        <p:nvSpPr>
          <p:cNvPr id="6" name="TextBox 5"/>
          <p:cNvSpPr txBox="1"/>
          <p:nvPr/>
        </p:nvSpPr>
        <p:spPr>
          <a:xfrm>
            <a:off x="395536" y="6309320"/>
            <a:ext cx="306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shieldhealthcare.com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Leikkaushaavan infektion ehkäisy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 </a:t>
            </a:r>
            <a:r>
              <a:rPr lang="en-US" dirty="0" err="1"/>
              <a:t>näyttöön</a:t>
            </a:r>
            <a:r>
              <a:rPr lang="en-US" dirty="0"/>
              <a:t> </a:t>
            </a:r>
            <a:r>
              <a:rPr lang="en-US" dirty="0" err="1"/>
              <a:t>perustuvaa</a:t>
            </a:r>
            <a:r>
              <a:rPr lang="en-US" dirty="0"/>
              <a:t> </a:t>
            </a:r>
            <a:r>
              <a:rPr lang="en-US" dirty="0" err="1"/>
              <a:t>strategiaa</a:t>
            </a:r>
            <a:endParaRPr lang="en-US" dirty="0"/>
          </a:p>
          <a:p>
            <a:pPr lvl="1"/>
            <a:r>
              <a:rPr lang="en-US" dirty="0" err="1"/>
              <a:t>Vältä</a:t>
            </a:r>
            <a:r>
              <a:rPr lang="en-US" dirty="0"/>
              <a:t> </a:t>
            </a:r>
            <a:r>
              <a:rPr lang="en-US" dirty="0" err="1"/>
              <a:t>karvojen</a:t>
            </a:r>
            <a:r>
              <a:rPr lang="en-US" dirty="0"/>
              <a:t> </a:t>
            </a:r>
            <a:r>
              <a:rPr lang="en-US" dirty="0" err="1"/>
              <a:t>ajelua</a:t>
            </a:r>
            <a:r>
              <a:rPr lang="en-US" dirty="0"/>
              <a:t> (4.4% </a:t>
            </a:r>
            <a:r>
              <a:rPr lang="en-US" dirty="0" err="1"/>
              <a:t>ajeltu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2.5% </a:t>
            </a:r>
            <a:r>
              <a:rPr lang="en-US" dirty="0" err="1"/>
              <a:t>leikattu</a:t>
            </a:r>
            <a:r>
              <a:rPr lang="en-US" dirty="0"/>
              <a:t> </a:t>
            </a:r>
            <a:r>
              <a:rPr lang="en-US" dirty="0" err="1"/>
              <a:t>lyhyeksi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Stafylokokkien</a:t>
            </a:r>
            <a:r>
              <a:rPr lang="en-US" dirty="0"/>
              <a:t> </a:t>
            </a:r>
            <a:r>
              <a:rPr lang="en-US" dirty="0" err="1"/>
              <a:t>dekolonisaatio</a:t>
            </a:r>
            <a:r>
              <a:rPr lang="en-US" dirty="0"/>
              <a:t> </a:t>
            </a:r>
            <a:r>
              <a:rPr lang="en-US" dirty="0" err="1"/>
              <a:t>korkean</a:t>
            </a:r>
            <a:r>
              <a:rPr lang="en-US" dirty="0"/>
              <a:t> </a:t>
            </a:r>
            <a:r>
              <a:rPr lang="en-US" dirty="0" err="1"/>
              <a:t>riskin</a:t>
            </a:r>
            <a:r>
              <a:rPr lang="en-US" dirty="0"/>
              <a:t> </a:t>
            </a:r>
            <a:r>
              <a:rPr lang="en-US" dirty="0" err="1"/>
              <a:t>toimenpiteissä</a:t>
            </a:r>
            <a:r>
              <a:rPr lang="en-US" dirty="0"/>
              <a:t> (0.8% </a:t>
            </a:r>
            <a:r>
              <a:rPr lang="en-US" dirty="0" err="1"/>
              <a:t>vs</a:t>
            </a:r>
            <a:r>
              <a:rPr lang="en-US" dirty="0"/>
              <a:t> 2%)</a:t>
            </a:r>
          </a:p>
          <a:p>
            <a:pPr lvl="1"/>
            <a:r>
              <a:rPr lang="en-US" dirty="0" err="1"/>
              <a:t>Klorheksidiinin</a:t>
            </a:r>
            <a:r>
              <a:rPr lang="en-US" dirty="0"/>
              <a:t> </a:t>
            </a:r>
            <a:r>
              <a:rPr lang="en-US" dirty="0" err="1"/>
              <a:t>käyttö</a:t>
            </a:r>
            <a:r>
              <a:rPr lang="en-US" dirty="0"/>
              <a:t> </a:t>
            </a:r>
            <a:r>
              <a:rPr lang="en-US" dirty="0" err="1"/>
              <a:t>leikkausalueen</a:t>
            </a:r>
            <a:r>
              <a:rPr lang="en-US" dirty="0"/>
              <a:t> </a:t>
            </a:r>
            <a:r>
              <a:rPr lang="en-US" dirty="0" err="1"/>
              <a:t>puhdistuksessa</a:t>
            </a:r>
            <a:r>
              <a:rPr lang="en-US" dirty="0"/>
              <a:t> (4.0% </a:t>
            </a:r>
            <a:r>
              <a:rPr lang="en-US" dirty="0" err="1"/>
              <a:t>klorheksidiini+alkoholi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6.5% </a:t>
            </a:r>
            <a:r>
              <a:rPr lang="en-US" dirty="0" err="1"/>
              <a:t>jodipohjainen+alkoholi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Aktiivinen</a:t>
            </a:r>
            <a:r>
              <a:rPr lang="en-US" dirty="0"/>
              <a:t> </a:t>
            </a:r>
            <a:r>
              <a:rPr lang="en-US" dirty="0" err="1"/>
              <a:t>lämmitys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36 °C (4.7% </a:t>
            </a:r>
            <a:r>
              <a:rPr lang="en-US" dirty="0" err="1"/>
              <a:t>vs</a:t>
            </a:r>
            <a:r>
              <a:rPr lang="en-US" dirty="0"/>
              <a:t> 13%)</a:t>
            </a:r>
          </a:p>
          <a:p>
            <a:pPr lvl="1"/>
            <a:r>
              <a:rPr lang="en-US" dirty="0" err="1"/>
              <a:t>Verensokerin</a:t>
            </a:r>
            <a:r>
              <a:rPr lang="en-US" dirty="0"/>
              <a:t> </a:t>
            </a:r>
            <a:r>
              <a:rPr lang="en-US" dirty="0" err="1"/>
              <a:t>tarkennettu</a:t>
            </a:r>
            <a:r>
              <a:rPr lang="en-US" dirty="0"/>
              <a:t> </a:t>
            </a:r>
            <a:r>
              <a:rPr lang="en-US" dirty="0" err="1"/>
              <a:t>hallinta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</a:t>
            </a:r>
            <a:r>
              <a:rPr lang="en-US" dirty="0" err="1"/>
              <a:t>toimenpiteen</a:t>
            </a:r>
            <a:r>
              <a:rPr lang="en-US" dirty="0"/>
              <a:t> (9.4% </a:t>
            </a:r>
            <a:r>
              <a:rPr lang="en-US" dirty="0" err="1"/>
              <a:t>vs</a:t>
            </a:r>
            <a:r>
              <a:rPr lang="en-US" dirty="0"/>
              <a:t> 16%)</a:t>
            </a:r>
          </a:p>
          <a:p>
            <a:pPr lvl="1"/>
            <a:r>
              <a:rPr lang="en-US" dirty="0" err="1"/>
              <a:t>Alipainehaavaterapia</a:t>
            </a:r>
            <a:r>
              <a:rPr lang="en-US" dirty="0"/>
              <a:t> </a:t>
            </a:r>
            <a:r>
              <a:rPr lang="en-US" dirty="0" err="1"/>
              <a:t>kompleksisessa</a:t>
            </a:r>
            <a:r>
              <a:rPr lang="en-US" dirty="0"/>
              <a:t> </a:t>
            </a:r>
            <a:r>
              <a:rPr lang="en-US" dirty="0" err="1"/>
              <a:t>haavassa</a:t>
            </a:r>
            <a:r>
              <a:rPr lang="en-US" dirty="0"/>
              <a:t> (9.7% </a:t>
            </a:r>
            <a:r>
              <a:rPr lang="en-US" dirty="0" err="1"/>
              <a:t>vs</a:t>
            </a:r>
            <a:r>
              <a:rPr lang="en-US" dirty="0"/>
              <a:t> 15%)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Antibioottiprofylaksista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“Guidelines recommend appropriate dosing, timing, and choice of preoperative </a:t>
            </a:r>
            <a:r>
              <a:rPr lang="en-US" dirty="0" err="1"/>
              <a:t>parenteral</a:t>
            </a:r>
            <a:r>
              <a:rPr lang="en-US" dirty="0"/>
              <a:t> antimicrobial prophylaxis”</a:t>
            </a:r>
          </a:p>
          <a:p>
            <a:pPr lvl="1"/>
            <a:r>
              <a:rPr lang="fi-FI" dirty="0"/>
              <a:t>Surgical site infection prevention: a review. Seidelman et al. JAMA, 2023</a:t>
            </a:r>
          </a:p>
          <a:p>
            <a:r>
              <a:rPr lang="fi-FI" dirty="0"/>
              <a:t>CDC-suositus 2017:</a:t>
            </a:r>
          </a:p>
          <a:p>
            <a:pPr lvl="1"/>
            <a:r>
              <a:rPr lang="fi-FI" dirty="0"/>
              <a:t>Indikaation täyttyessä antibioottiprofylaksi tulee antaa tarpeeksi ajoissa ennen viiltoa, jotta se on ehtinyt kunnolla jakautua kudoksiin</a:t>
            </a:r>
          </a:p>
          <a:p>
            <a:pPr lvl="1"/>
            <a:r>
              <a:rPr lang="fi-FI" dirty="0"/>
              <a:t>Profylaksiaa ei tule jatkaa haavan sulkemisen jälkeen vaikka olisi jätetty dreeni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060152"/>
          </a:xfrm>
        </p:spPr>
        <p:txBody>
          <a:bodyPr/>
          <a:lstStyle/>
          <a:p>
            <a:r>
              <a:rPr lang="fi-FI" dirty="0"/>
              <a:t>Haavanhoito-ohjeet</a:t>
            </a:r>
          </a:p>
        </p:txBody>
      </p:sp>
      <p:pic>
        <p:nvPicPr>
          <p:cNvPr id="5" name="Sisällön paikkamerkki 4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66AFE6F1-BF2F-9D8F-E4BD-CF6941355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62937"/>
            <a:ext cx="7562800" cy="4497431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32E4154-3EAB-00D7-DF6D-601EC44CDC4D}"/>
              </a:ext>
            </a:extLst>
          </p:cNvPr>
          <p:cNvSpPr txBox="1"/>
          <p:nvPr/>
        </p:nvSpPr>
        <p:spPr>
          <a:xfrm>
            <a:off x="603677" y="908720"/>
            <a:ext cx="63477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Ohjeet henkilökunnalle</a:t>
            </a:r>
          </a:p>
          <a:p>
            <a:r>
              <a:rPr lang="fi-FI" dirty="0"/>
              <a:t>	-Leikkausalueen infektioiden ehkäisy</a:t>
            </a:r>
          </a:p>
          <a:p>
            <a:r>
              <a:rPr lang="fi-FI" dirty="0"/>
              <a:t>	-Haavanhoidon tavanomaiset varotoimet</a:t>
            </a:r>
          </a:p>
          <a:p>
            <a:r>
              <a:rPr lang="fi-FI" sz="1400" dirty="0"/>
              <a:t>Koulutusmateriaali</a:t>
            </a:r>
          </a:p>
          <a:p>
            <a:r>
              <a:rPr lang="fi-FI" dirty="0"/>
              <a:t>	-Haavanhoito infektioiden torjunnan näkökulmasta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Haavainfektiot ovat kalliita ja aiheuttavat merkittävää haittaa</a:t>
            </a:r>
          </a:p>
          <a:p>
            <a:r>
              <a:rPr lang="fi-FI" dirty="0"/>
              <a:t>Valmenna potilasta ennen toimenpidettä</a:t>
            </a:r>
          </a:p>
          <a:p>
            <a:pPr lvl="1"/>
            <a:r>
              <a:rPr lang="fi-FI" dirty="0"/>
              <a:t>Verensokeri, tupakka</a:t>
            </a:r>
          </a:p>
          <a:p>
            <a:r>
              <a:rPr lang="fi-FI" dirty="0"/>
              <a:t>Noudata hoito-ohjeita ja hyvää käsihygieniaa</a:t>
            </a:r>
          </a:p>
          <a:p>
            <a:endParaRPr lang="fi-FI" dirty="0"/>
          </a:p>
          <a:p>
            <a:r>
              <a:rPr lang="fi-FI" dirty="0"/>
              <a:t>Kiitos!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Wound healing: a comprehensive review. Almadani et al. Semin Plast Surg. 2021 Aug; 35(3): 141–144.</a:t>
            </a:r>
          </a:p>
          <a:p>
            <a:r>
              <a:rPr lang="fi-FI" dirty="0"/>
              <a:t>Factors affecting wound healing. Guo, DiPietro. J Dent Res. 2010 Mar; 89(3): 219–229.</a:t>
            </a:r>
          </a:p>
          <a:p>
            <a:r>
              <a:rPr lang="fi-FI" dirty="0"/>
              <a:t>Surgical site infection prevention: a review. Seidelman et al. JAMA. 2023;329(3):244-252.</a:t>
            </a:r>
          </a:p>
          <a:p>
            <a:r>
              <a:rPr lang="en-US" dirty="0"/>
              <a:t>Centers for Disease Control and Prevention Guideline for the Prevention of Surgical Site Infection, 2017. </a:t>
            </a:r>
            <a:r>
              <a:rPr lang="en-US" dirty="0" err="1"/>
              <a:t>Berriós</a:t>
            </a:r>
            <a:r>
              <a:rPr lang="en-US" dirty="0"/>
              <a:t>-Torres et al. </a:t>
            </a:r>
            <a:r>
              <a:rPr lang="pt-BR" dirty="0"/>
              <a:t>JAMA Surg. 2017;152(8):784-791.</a:t>
            </a:r>
          </a:p>
          <a:p>
            <a:r>
              <a:rPr lang="en-US" dirty="0"/>
              <a:t>Postoperative wound infection. </a:t>
            </a:r>
            <a:r>
              <a:rPr lang="en-US" dirty="0" err="1"/>
              <a:t>Zabaglo</a:t>
            </a:r>
            <a:r>
              <a:rPr lang="en-US" dirty="0"/>
              <a:t> et al. NIH. Last Update: March 5, 2024.</a:t>
            </a:r>
            <a:endParaRPr lang="pt-BR" dirty="0"/>
          </a:p>
          <a:p>
            <a:endParaRPr lang="en-US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Content Placeholder 4" descr="Stages-of-Healing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55808"/>
            <a:ext cx="6696744" cy="5992592"/>
          </a:xfrm>
        </p:spPr>
      </p:pic>
      <p:sp>
        <p:nvSpPr>
          <p:cNvPr id="6" name="TextBox 5"/>
          <p:cNvSpPr txBox="1"/>
          <p:nvPr/>
        </p:nvSpPr>
        <p:spPr>
          <a:xfrm>
            <a:off x="395536" y="6309320"/>
            <a:ext cx="306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shieldhealthcare.com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Paranemiseen vaikuttavia tekijöitä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Potilaskohtaisia paikallisia</a:t>
            </a:r>
          </a:p>
          <a:p>
            <a:pPr lvl="1"/>
            <a:r>
              <a:rPr lang="fi-FI" dirty="0"/>
              <a:t>Kudoksen happeutuminen</a:t>
            </a:r>
          </a:p>
          <a:p>
            <a:pPr lvl="1"/>
            <a:r>
              <a:rPr lang="fi-FI" dirty="0"/>
              <a:t>Kontaminaatio/Infektio</a:t>
            </a:r>
          </a:p>
          <a:p>
            <a:pPr lvl="1"/>
            <a:r>
              <a:rPr lang="fi-FI" dirty="0"/>
              <a:t>Vierasmateriaali</a:t>
            </a:r>
          </a:p>
          <a:p>
            <a:pPr lvl="1"/>
            <a:r>
              <a:rPr lang="fi-FI" dirty="0"/>
              <a:t>Laskimopaluu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Paranemiseen vaikuttavia tekijöitä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Potilaskohtaisia systeemisiä</a:t>
            </a:r>
          </a:p>
          <a:p>
            <a:pPr lvl="1"/>
            <a:r>
              <a:rPr lang="fi-FI" dirty="0"/>
              <a:t>Ikä</a:t>
            </a:r>
          </a:p>
          <a:p>
            <a:pPr lvl="1"/>
            <a:r>
              <a:rPr lang="fi-FI" dirty="0"/>
              <a:t>Hypoksemia</a:t>
            </a:r>
          </a:p>
          <a:p>
            <a:pPr lvl="1"/>
            <a:r>
              <a:rPr lang="fi-FI" dirty="0"/>
              <a:t>Sairaustilat, esim.:</a:t>
            </a:r>
          </a:p>
          <a:p>
            <a:pPr lvl="2"/>
            <a:r>
              <a:rPr lang="fi-FI" dirty="0"/>
              <a:t>Diabetes , ASO, keloidi-/fibroositaipumus, ikterus, uremia, sokki</a:t>
            </a:r>
          </a:p>
          <a:p>
            <a:pPr lvl="1"/>
            <a:r>
              <a:rPr lang="fi-FI" dirty="0"/>
              <a:t>Ylipaino</a:t>
            </a:r>
          </a:p>
          <a:p>
            <a:pPr lvl="1"/>
            <a:r>
              <a:rPr lang="fi-FI" dirty="0"/>
              <a:t>Tupakointi</a:t>
            </a:r>
          </a:p>
          <a:p>
            <a:pPr lvl="1"/>
            <a:r>
              <a:rPr lang="fi-FI" dirty="0"/>
              <a:t>Lääkitykset, esim.:</a:t>
            </a:r>
          </a:p>
          <a:p>
            <a:pPr lvl="2"/>
            <a:r>
              <a:rPr lang="fi-FI" dirty="0"/>
              <a:t>Kortisoni, syöpälääkkeet</a:t>
            </a:r>
          </a:p>
          <a:p>
            <a:pPr lvl="1"/>
            <a:r>
              <a:rPr lang="fi-FI" dirty="0"/>
              <a:t>Immunosuppressio</a:t>
            </a:r>
          </a:p>
          <a:p>
            <a:pPr lvl="1"/>
            <a:r>
              <a:rPr lang="fi-FI" dirty="0"/>
              <a:t>Ravitsemustila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Paranemiseen vaikuttavia tekijöitä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Lähestymistapa:</a:t>
            </a:r>
          </a:p>
          <a:p>
            <a:pPr lvl="1"/>
            <a:r>
              <a:rPr lang="fi-FI" dirty="0"/>
              <a:t>Viillon syvyys ja anatominen sijainti</a:t>
            </a:r>
          </a:p>
          <a:p>
            <a:pPr lvl="1"/>
            <a:r>
              <a:rPr lang="fi-FI" dirty="0"/>
              <a:t>Kontaminaatioaste</a:t>
            </a:r>
          </a:p>
          <a:p>
            <a:pPr lvl="2"/>
            <a:r>
              <a:rPr lang="fi-FI" dirty="0" err="1"/>
              <a:t>Ks</a:t>
            </a:r>
            <a:r>
              <a:rPr lang="fi-FI" dirty="0"/>
              <a:t> toimenpiteiden puhtausluokat, antibiootti 2023</a:t>
            </a:r>
          </a:p>
          <a:p>
            <a:pPr lvl="1"/>
            <a:r>
              <a:rPr lang="fi-FI" dirty="0"/>
              <a:t>Vierasmateriaali</a:t>
            </a:r>
          </a:p>
          <a:p>
            <a:pPr lvl="2"/>
            <a:r>
              <a:rPr lang="fi-FI" dirty="0"/>
              <a:t>Valmiiksi / asennetaanko ?</a:t>
            </a:r>
          </a:p>
          <a:p>
            <a:r>
              <a:rPr lang="fi-FI" dirty="0"/>
              <a:t>Haavan sulkutapa:</a:t>
            </a:r>
          </a:p>
          <a:p>
            <a:pPr lvl="1"/>
            <a:r>
              <a:rPr lang="fi-FI" dirty="0"/>
              <a:t>Primääri sulku</a:t>
            </a:r>
          </a:p>
          <a:p>
            <a:pPr lvl="1"/>
            <a:r>
              <a:rPr lang="fi-FI" dirty="0"/>
              <a:t>Sekundaarinen paraneminen</a:t>
            </a:r>
          </a:p>
          <a:p>
            <a:pPr lvl="1"/>
            <a:r>
              <a:rPr lang="fi-FI" dirty="0"/>
              <a:t>Myöhäinen sulku</a:t>
            </a:r>
          </a:p>
          <a:p>
            <a:pPr lvl="1"/>
            <a:r>
              <a:rPr lang="fi-FI" dirty="0"/>
              <a:t>Ihonsiirteet, kielekkeet, API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Paranemiseen vaikuttavia tekijöitä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Haavan hoito</a:t>
            </a:r>
          </a:p>
          <a:p>
            <a:pPr lvl="1"/>
            <a:r>
              <a:rPr lang="fi-FI" dirty="0"/>
              <a:t>Kuiva ja puhdas haavaa ympäröivä iho</a:t>
            </a:r>
          </a:p>
          <a:p>
            <a:pPr lvl="1"/>
            <a:r>
              <a:rPr lang="fi-FI" dirty="0"/>
              <a:t>Kostea haavan pohja</a:t>
            </a:r>
          </a:p>
          <a:p>
            <a:pPr lvl="1"/>
            <a:r>
              <a:rPr lang="fi-FI" dirty="0"/>
              <a:t>Ei kuollutta kudosta</a:t>
            </a:r>
          </a:p>
          <a:p>
            <a:pPr lvl="2"/>
            <a:r>
              <a:rPr lang="fi-FI" dirty="0" err="1"/>
              <a:t>Huom</a:t>
            </a:r>
            <a:r>
              <a:rPr lang="fi-FI" dirty="0"/>
              <a:t>: nekroottinen haava ei parane kuivan nekroosin poistolla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Toimenpiteeseen liittyvät infektion riskitekijät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Nestekollektio</a:t>
            </a:r>
            <a:r>
              <a:rPr lang="en-US" dirty="0"/>
              <a:t> (</a:t>
            </a:r>
            <a:r>
              <a:rPr lang="en-US" dirty="0" err="1"/>
              <a:t>serooma</a:t>
            </a:r>
            <a:r>
              <a:rPr lang="en-US" dirty="0"/>
              <a:t>, </a:t>
            </a:r>
            <a:r>
              <a:rPr lang="en-US" dirty="0" err="1"/>
              <a:t>hematooma</a:t>
            </a:r>
            <a:r>
              <a:rPr lang="en-US" dirty="0"/>
              <a:t>)</a:t>
            </a:r>
          </a:p>
          <a:p>
            <a:r>
              <a:rPr lang="en-US" dirty="0" err="1"/>
              <a:t>Leikkausalueen</a:t>
            </a:r>
            <a:r>
              <a:rPr lang="en-US" dirty="0"/>
              <a:t>, -</a:t>
            </a:r>
            <a:r>
              <a:rPr lang="en-US" dirty="0" err="1"/>
              <a:t>välineiden</a:t>
            </a:r>
            <a:r>
              <a:rPr lang="en-US" dirty="0"/>
              <a:t> tai –</a:t>
            </a:r>
            <a:r>
              <a:rPr lang="en-US" dirty="0" err="1"/>
              <a:t>henkilökunnan</a:t>
            </a:r>
            <a:r>
              <a:rPr lang="en-US" dirty="0"/>
              <a:t> </a:t>
            </a:r>
            <a:r>
              <a:rPr lang="en-US" dirty="0" err="1"/>
              <a:t>kontaminaatio</a:t>
            </a:r>
            <a:endParaRPr lang="en-US" dirty="0"/>
          </a:p>
          <a:p>
            <a:r>
              <a:rPr lang="en-US" dirty="0" err="1"/>
              <a:t>Vierasmateriaali</a:t>
            </a:r>
            <a:r>
              <a:rPr lang="en-US" dirty="0"/>
              <a:t> </a:t>
            </a:r>
            <a:r>
              <a:rPr lang="en-US" dirty="0" err="1"/>
              <a:t>leikkausalueella</a:t>
            </a:r>
            <a:endParaRPr lang="en-US" dirty="0"/>
          </a:p>
          <a:p>
            <a:r>
              <a:rPr lang="en-US" dirty="0" err="1"/>
              <a:t>Hypotermia</a:t>
            </a:r>
            <a:endParaRPr lang="en-US" dirty="0"/>
          </a:p>
          <a:p>
            <a:r>
              <a:rPr lang="en-US" dirty="0" err="1"/>
              <a:t>Epätarkoituksenmukainen</a:t>
            </a:r>
            <a:r>
              <a:rPr lang="en-US" dirty="0"/>
              <a:t> </a:t>
            </a:r>
            <a:r>
              <a:rPr lang="en-US" dirty="0" err="1"/>
              <a:t>karvojen</a:t>
            </a:r>
            <a:r>
              <a:rPr lang="en-US" dirty="0"/>
              <a:t> </a:t>
            </a:r>
            <a:r>
              <a:rPr lang="en-US" dirty="0" err="1"/>
              <a:t>poisto</a:t>
            </a:r>
            <a:endParaRPr lang="en-US" dirty="0"/>
          </a:p>
          <a:p>
            <a:r>
              <a:rPr lang="en-US" dirty="0" err="1"/>
              <a:t>Epätarkoituksenmukainen</a:t>
            </a:r>
            <a:r>
              <a:rPr lang="en-US" dirty="0"/>
              <a:t>/</a:t>
            </a:r>
            <a:r>
              <a:rPr lang="en-US" dirty="0" err="1"/>
              <a:t>riittämätön</a:t>
            </a:r>
            <a:r>
              <a:rPr lang="en-US" dirty="0"/>
              <a:t> </a:t>
            </a:r>
            <a:r>
              <a:rPr lang="en-US" dirty="0" err="1"/>
              <a:t>antibioottiprofylaksi</a:t>
            </a:r>
            <a:endParaRPr lang="en-US" dirty="0"/>
          </a:p>
          <a:p>
            <a:r>
              <a:rPr lang="en-US" dirty="0" err="1"/>
              <a:t>Leikkausalueen</a:t>
            </a:r>
            <a:r>
              <a:rPr lang="en-US" dirty="0"/>
              <a:t> </a:t>
            </a:r>
            <a:r>
              <a:rPr lang="en-US" dirty="0" err="1"/>
              <a:t>riittämätön</a:t>
            </a:r>
            <a:r>
              <a:rPr lang="en-US" dirty="0"/>
              <a:t> </a:t>
            </a:r>
            <a:r>
              <a:rPr lang="en-US" dirty="0" err="1"/>
              <a:t>puhdistus</a:t>
            </a:r>
            <a:endParaRPr lang="en-US" dirty="0"/>
          </a:p>
          <a:p>
            <a:r>
              <a:rPr lang="en-US" dirty="0" err="1"/>
              <a:t>Pitkittynyt</a:t>
            </a:r>
            <a:r>
              <a:rPr lang="en-US" dirty="0"/>
              <a:t> </a:t>
            </a:r>
            <a:r>
              <a:rPr lang="en-US" dirty="0" err="1"/>
              <a:t>leikkausaika</a:t>
            </a:r>
            <a:endParaRPr lang="en-US" dirty="0"/>
          </a:p>
          <a:p>
            <a:r>
              <a:rPr lang="en-US" dirty="0" err="1"/>
              <a:t>Leikkaussalin</a:t>
            </a:r>
            <a:r>
              <a:rPr lang="en-US" dirty="0"/>
              <a:t> </a:t>
            </a:r>
            <a:r>
              <a:rPr lang="en-US" dirty="0" err="1"/>
              <a:t>riittämätön</a:t>
            </a:r>
            <a:r>
              <a:rPr lang="en-US" dirty="0"/>
              <a:t> </a:t>
            </a:r>
            <a:r>
              <a:rPr lang="en-US" dirty="0" err="1"/>
              <a:t>ilmanvaihto</a:t>
            </a:r>
            <a:endParaRPr lang="en-US" dirty="0"/>
          </a:p>
          <a:p>
            <a:r>
              <a:rPr lang="en-US" dirty="0" err="1"/>
              <a:t>Aikaisempi</a:t>
            </a:r>
            <a:r>
              <a:rPr lang="en-US" dirty="0"/>
              <a:t> </a:t>
            </a:r>
            <a:r>
              <a:rPr lang="en-US" dirty="0" err="1"/>
              <a:t>infektio</a:t>
            </a:r>
            <a:r>
              <a:rPr lang="en-US" dirty="0"/>
              <a:t> tai </a:t>
            </a:r>
            <a:r>
              <a:rPr lang="en-US" dirty="0" err="1"/>
              <a:t>kontaminaatio</a:t>
            </a:r>
            <a:endParaRPr lang="en-US" dirty="0"/>
          </a:p>
          <a:p>
            <a:r>
              <a:rPr lang="en-US" dirty="0" err="1"/>
              <a:t>Pitkittynyt</a:t>
            </a:r>
            <a:r>
              <a:rPr lang="en-US" dirty="0"/>
              <a:t> </a:t>
            </a:r>
            <a:r>
              <a:rPr lang="en-US" dirty="0" err="1"/>
              <a:t>sairaalassaolo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Toimenpiteeseen liittyvät infektion riskitekijät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Suboptimaalinen</a:t>
            </a:r>
            <a:r>
              <a:rPr lang="en-US" dirty="0"/>
              <a:t> </a:t>
            </a:r>
            <a:r>
              <a:rPr lang="en-US" dirty="0" err="1"/>
              <a:t>kirurginen</a:t>
            </a:r>
            <a:r>
              <a:rPr lang="en-US" dirty="0"/>
              <a:t> </a:t>
            </a:r>
            <a:r>
              <a:rPr lang="en-US" dirty="0" err="1"/>
              <a:t>tekniikka</a:t>
            </a:r>
            <a:r>
              <a:rPr lang="en-US" dirty="0"/>
              <a:t>, </a:t>
            </a:r>
            <a:r>
              <a:rPr lang="en-US" dirty="0" err="1"/>
              <a:t>kuten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Kudosten</a:t>
            </a:r>
            <a:r>
              <a:rPr lang="en-US" dirty="0"/>
              <a:t> </a:t>
            </a:r>
            <a:r>
              <a:rPr lang="en-US" dirty="0" err="1"/>
              <a:t>päästäminen</a:t>
            </a:r>
            <a:r>
              <a:rPr lang="en-US" dirty="0"/>
              <a:t> </a:t>
            </a:r>
            <a:r>
              <a:rPr lang="en-US" dirty="0" err="1"/>
              <a:t>kuivamaan</a:t>
            </a:r>
            <a:endParaRPr lang="en-US" dirty="0"/>
          </a:p>
          <a:p>
            <a:pPr lvl="1"/>
            <a:r>
              <a:rPr lang="en-US" dirty="0" err="1"/>
              <a:t>Elin</a:t>
            </a:r>
            <a:r>
              <a:rPr lang="en-US" dirty="0"/>
              <a:t>- tai </a:t>
            </a:r>
            <a:r>
              <a:rPr lang="en-US" dirty="0" err="1"/>
              <a:t>kudosvaurioiden</a:t>
            </a:r>
            <a:r>
              <a:rPr lang="en-US" dirty="0"/>
              <a:t> </a:t>
            </a:r>
            <a:r>
              <a:rPr lang="en-US" dirty="0" err="1"/>
              <a:t>aiheuttaminen</a:t>
            </a:r>
            <a:endParaRPr lang="en-US" dirty="0"/>
          </a:p>
          <a:p>
            <a:pPr lvl="1"/>
            <a:r>
              <a:rPr lang="en-US" dirty="0" err="1"/>
              <a:t>Liiallinen</a:t>
            </a:r>
            <a:r>
              <a:rPr lang="en-US" dirty="0"/>
              <a:t> </a:t>
            </a:r>
            <a:r>
              <a:rPr lang="en-US" dirty="0" err="1"/>
              <a:t>jännitys</a:t>
            </a:r>
            <a:r>
              <a:rPr lang="en-US" dirty="0"/>
              <a:t> </a:t>
            </a:r>
            <a:r>
              <a:rPr lang="en-US" dirty="0" err="1"/>
              <a:t>sulussa</a:t>
            </a:r>
            <a:endParaRPr lang="en-US" dirty="0"/>
          </a:p>
          <a:p>
            <a:pPr lvl="1"/>
            <a:r>
              <a:rPr lang="en-US" dirty="0" err="1"/>
              <a:t>Devitaalin</a:t>
            </a:r>
            <a:r>
              <a:rPr lang="en-US" dirty="0"/>
              <a:t> </a:t>
            </a:r>
            <a:r>
              <a:rPr lang="en-US" dirty="0" err="1"/>
              <a:t>kudoksen</a:t>
            </a:r>
            <a:r>
              <a:rPr lang="en-US" dirty="0"/>
              <a:t> </a:t>
            </a:r>
            <a:r>
              <a:rPr lang="en-US" dirty="0" err="1"/>
              <a:t>poistamatta</a:t>
            </a:r>
            <a:r>
              <a:rPr lang="en-US" dirty="0"/>
              <a:t> </a:t>
            </a:r>
            <a:r>
              <a:rPr lang="en-US" dirty="0" err="1"/>
              <a:t>jättäminen</a:t>
            </a:r>
            <a:endParaRPr lang="en-US" dirty="0"/>
          </a:p>
          <a:p>
            <a:pPr lvl="1"/>
            <a:r>
              <a:rPr lang="en-US" dirty="0" err="1"/>
              <a:t>Riittämätön</a:t>
            </a:r>
            <a:r>
              <a:rPr lang="en-US" dirty="0"/>
              <a:t> </a:t>
            </a:r>
            <a:r>
              <a:rPr lang="en-US" dirty="0" err="1"/>
              <a:t>hemostaasi</a:t>
            </a:r>
            <a:endParaRPr lang="en-US" dirty="0"/>
          </a:p>
          <a:p>
            <a:pPr lvl="1"/>
            <a:r>
              <a:rPr lang="en-US" dirty="0" err="1"/>
              <a:t>Tarpeettoman</a:t>
            </a:r>
            <a:r>
              <a:rPr lang="en-US" dirty="0"/>
              <a:t> </a:t>
            </a:r>
            <a:r>
              <a:rPr lang="en-US" dirty="0" err="1"/>
              <a:t>tyhjän</a:t>
            </a:r>
            <a:r>
              <a:rPr lang="en-US" dirty="0"/>
              <a:t> </a:t>
            </a:r>
            <a:r>
              <a:rPr lang="en-US" dirty="0" err="1"/>
              <a:t>tilan</a:t>
            </a:r>
            <a:r>
              <a:rPr lang="en-US" dirty="0"/>
              <a:t> </a:t>
            </a:r>
            <a:r>
              <a:rPr lang="en-US" dirty="0" err="1"/>
              <a:t>jättäminen</a:t>
            </a:r>
            <a:endParaRPr lang="en-US" dirty="0"/>
          </a:p>
          <a:p>
            <a:pPr lvl="1"/>
            <a:r>
              <a:rPr lang="en-US" dirty="0" err="1"/>
              <a:t>Polton</a:t>
            </a:r>
            <a:r>
              <a:rPr lang="en-US" dirty="0"/>
              <a:t> </a:t>
            </a:r>
            <a:r>
              <a:rPr lang="en-US" dirty="0" err="1"/>
              <a:t>ylikäyttäminen</a:t>
            </a:r>
            <a:endParaRPr lang="en-US" dirty="0"/>
          </a:p>
          <a:p>
            <a:pPr lvl="1"/>
            <a:r>
              <a:rPr lang="en-US" dirty="0" err="1"/>
              <a:t>Kudosten</a:t>
            </a:r>
            <a:r>
              <a:rPr lang="en-US" dirty="0"/>
              <a:t> </a:t>
            </a:r>
            <a:r>
              <a:rPr lang="en-US" dirty="0" err="1"/>
              <a:t>devaskularisaatio</a:t>
            </a:r>
            <a:endParaRPr lang="en-US" dirty="0"/>
          </a:p>
          <a:p>
            <a:pPr lvl="1"/>
            <a:r>
              <a:rPr lang="en-US" dirty="0" err="1"/>
              <a:t>Tahaton</a:t>
            </a:r>
            <a:r>
              <a:rPr lang="en-US" dirty="0"/>
              <a:t> </a:t>
            </a:r>
            <a:r>
              <a:rPr lang="en-US" dirty="0" err="1"/>
              <a:t>suolensisällön</a:t>
            </a:r>
            <a:r>
              <a:rPr lang="en-US" dirty="0"/>
              <a:t> </a:t>
            </a:r>
            <a:r>
              <a:rPr lang="en-US" dirty="0" err="1"/>
              <a:t>vuodattaminen</a:t>
            </a:r>
            <a:endParaRPr lang="en-US" dirty="0"/>
          </a:p>
          <a:p>
            <a:pPr lvl="1"/>
            <a:r>
              <a:rPr lang="en-US" dirty="0" err="1"/>
              <a:t>Tarpeeton</a:t>
            </a:r>
            <a:r>
              <a:rPr lang="en-US" dirty="0"/>
              <a:t> tai </a:t>
            </a:r>
            <a:r>
              <a:rPr lang="en-US" dirty="0" err="1"/>
              <a:t>liiän</a:t>
            </a:r>
            <a:r>
              <a:rPr lang="en-US" dirty="0"/>
              <a:t> </a:t>
            </a:r>
            <a:r>
              <a:rPr lang="en-US" dirty="0" err="1"/>
              <a:t>pitkä</a:t>
            </a:r>
            <a:r>
              <a:rPr lang="en-US" dirty="0"/>
              <a:t> </a:t>
            </a:r>
            <a:r>
              <a:rPr lang="en-US" dirty="0" err="1"/>
              <a:t>dreenien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Leikkaushaavan infektio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Paikallinen ihoinfektio</a:t>
            </a:r>
          </a:p>
          <a:p>
            <a:r>
              <a:rPr lang="fi-FI" dirty="0"/>
              <a:t>Laajeneva ihoinfektio/selluliitti</a:t>
            </a:r>
          </a:p>
          <a:p>
            <a:pPr lvl="1"/>
            <a:r>
              <a:rPr lang="fi-FI" dirty="0"/>
              <a:t>Haavan spontaani aukeaminen</a:t>
            </a:r>
          </a:p>
          <a:p>
            <a:r>
              <a:rPr lang="fi-FI" dirty="0"/>
              <a:t>Syvä infektio</a:t>
            </a:r>
          </a:p>
          <a:p>
            <a:pPr lvl="1"/>
            <a:r>
              <a:rPr lang="fi-FI" dirty="0"/>
              <a:t>Faskiitti</a:t>
            </a:r>
          </a:p>
          <a:p>
            <a:pPr lvl="1"/>
            <a:r>
              <a:rPr lang="fi-FI" dirty="0"/>
              <a:t>Paise</a:t>
            </a:r>
          </a:p>
          <a:p>
            <a:pPr lvl="1"/>
            <a:r>
              <a:rPr lang="fi-FI" dirty="0"/>
              <a:t>Vierasesineinfektio</a:t>
            </a:r>
          </a:p>
          <a:p>
            <a:pPr lvl="1"/>
            <a:r>
              <a:rPr lang="fi-FI" dirty="0" err="1"/>
              <a:t>Osteomyeliitti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Alku useimmiten paikallinen</a:t>
            </a:r>
          </a:p>
          <a:p>
            <a:pPr lvl="1"/>
            <a:r>
              <a:rPr lang="fi-FI" dirty="0"/>
              <a:t>Potilaan iholta, ympäristöstä, välineestä</a:t>
            </a:r>
          </a:p>
          <a:p>
            <a:pPr lvl="1"/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i:0#.w|oysnet\saarijje</DisplayName>
        <AccountId>5724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2024-10-08T21:00:00+00:00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MUAVRSSTWASF-92438712-453</_dlc_DocId>
    <_dlc_DocIdUrl xmlns="d3e50268-7799-48af-83c3-9a9b063078bc">
      <Url>https://internet.oysnet.ppshp.fi/dokumentit/_layouts/15/DocIdRedir.aspx?ID=MUAVRSSTWASF-92438712-453</Url>
      <Description>MUAVRSSTWASF-92438712-453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F6BF97F0-6456-4559-8B38-79E8969CF37B}"/>
</file>

<file path=customXml/itemProps2.xml><?xml version="1.0" encoding="utf-8"?>
<ds:datastoreItem xmlns:ds="http://schemas.openxmlformats.org/officeDocument/2006/customXml" ds:itemID="{2553CECF-D10A-460F-9D40-86189D5967C5}"/>
</file>

<file path=customXml/itemProps3.xml><?xml version="1.0" encoding="utf-8"?>
<ds:datastoreItem xmlns:ds="http://schemas.openxmlformats.org/officeDocument/2006/customXml" ds:itemID="{58B67341-40DE-47C4-8D1F-682EA05B0DD6}"/>
</file>

<file path=customXml/itemProps4.xml><?xml version="1.0" encoding="utf-8"?>
<ds:datastoreItem xmlns:ds="http://schemas.openxmlformats.org/officeDocument/2006/customXml" ds:itemID="{D224F093-8C24-4B46-BDC8-BA855C62BF16}"/>
</file>

<file path=customXml/itemProps5.xml><?xml version="1.0" encoding="utf-8"?>
<ds:datastoreItem xmlns:ds="http://schemas.openxmlformats.org/officeDocument/2006/customXml" ds:itemID="{9F2AAE37-5276-42FC-A769-3CF806F8CA9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537</Words>
  <Application>Microsoft Office PowerPoint</Application>
  <PresentationFormat>Näytössä katseltava diaesitys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Pinta</vt:lpstr>
      <vt:lpstr>Leikkaushaava-infektioiden syntyyn vaikuttavia asioita</vt:lpstr>
      <vt:lpstr>PowerPoint-esitys</vt:lpstr>
      <vt:lpstr>Paranemiseen vaikuttavia tekijöitä</vt:lpstr>
      <vt:lpstr>Paranemiseen vaikuttavia tekijöitä</vt:lpstr>
      <vt:lpstr>Paranemiseen vaikuttavia tekijöitä</vt:lpstr>
      <vt:lpstr>Paranemiseen vaikuttavia tekijöitä</vt:lpstr>
      <vt:lpstr>Toimenpiteeseen liittyvät infektion riskitekijät</vt:lpstr>
      <vt:lpstr>Toimenpiteeseen liittyvät infektion riskitekijät</vt:lpstr>
      <vt:lpstr>Leikkaushaavan infektio</vt:lpstr>
      <vt:lpstr>PowerPoint-esitys</vt:lpstr>
      <vt:lpstr>Leikkaushaavan infektion ehkäisy</vt:lpstr>
      <vt:lpstr>Antibioottiprofylaksista</vt:lpstr>
      <vt:lpstr>Haavanhoito-ohjeet</vt:lpstr>
      <vt:lpstr>Lopuksi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Leikkaushaavainfektioiden syntyyn vaikuttavia asioita 9.10.2024</dc:title>
  <dc:creator>Jere</dc:creator>
  <cp:keywords/>
  <cp:lastModifiedBy>Holappa Jatta</cp:lastModifiedBy>
  <cp:revision>28</cp:revision>
  <dcterms:created xsi:type="dcterms:W3CDTF">2024-10-07T19:19:50Z</dcterms:created>
  <dcterms:modified xsi:type="dcterms:W3CDTF">2024-10-28T09:36:01Z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f4d8c088-cb9e-4d37-935e-ed24c1528786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271300</vt:r8>
  </property>
  <property fmtid="{D5CDD505-2E9C-101B-9397-08002B2CF9AE}" pid="17" name="SharedWithUsers">
    <vt:lpwstr/>
  </property>
</Properties>
</file>